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118" r:id="rId2"/>
    <p:sldId id="2157" r:id="rId3"/>
    <p:sldId id="2186" r:id="rId4"/>
    <p:sldId id="2194" r:id="rId5"/>
    <p:sldId id="2201" r:id="rId6"/>
    <p:sldId id="2189" r:id="rId7"/>
    <p:sldId id="2131" r:id="rId8"/>
    <p:sldId id="2132" r:id="rId9"/>
    <p:sldId id="2159" r:id="rId10"/>
    <p:sldId id="2160" r:id="rId11"/>
    <p:sldId id="2161" r:id="rId12"/>
    <p:sldId id="2190" r:id="rId13"/>
    <p:sldId id="2177" r:id="rId14"/>
    <p:sldId id="2191" r:id="rId15"/>
    <p:sldId id="2178" r:id="rId16"/>
    <p:sldId id="2164" r:id="rId17"/>
    <p:sldId id="2193" r:id="rId18"/>
    <p:sldId id="2165" r:id="rId19"/>
    <p:sldId id="2227" r:id="rId20"/>
    <p:sldId id="2225" r:id="rId21"/>
    <p:sldId id="2166" r:id="rId22"/>
    <p:sldId id="2176" r:id="rId23"/>
    <p:sldId id="2226" r:id="rId24"/>
    <p:sldId id="2167" r:id="rId25"/>
    <p:sldId id="2179" r:id="rId26"/>
    <p:sldId id="2206" r:id="rId27"/>
    <p:sldId id="2192" r:id="rId28"/>
    <p:sldId id="2205" r:id="rId29"/>
    <p:sldId id="2214" r:id="rId30"/>
    <p:sldId id="614" r:id="rId31"/>
    <p:sldId id="2210" r:id="rId32"/>
    <p:sldId id="2211" r:id="rId33"/>
    <p:sldId id="2215" r:id="rId34"/>
    <p:sldId id="2228" r:id="rId35"/>
    <p:sldId id="2217" r:id="rId36"/>
    <p:sldId id="2169" r:id="rId37"/>
    <p:sldId id="2170" r:id="rId38"/>
    <p:sldId id="2184" r:id="rId39"/>
    <p:sldId id="2196" r:id="rId40"/>
    <p:sldId id="2229" r:id="rId41"/>
    <p:sldId id="2230" r:id="rId42"/>
    <p:sldId id="2202" r:id="rId43"/>
    <p:sldId id="2200" r:id="rId44"/>
    <p:sldId id="2198" r:id="rId45"/>
    <p:sldId id="2197" r:id="rId46"/>
    <p:sldId id="2220" r:id="rId4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3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D16309"/>
    <a:srgbClr val="E2AC00"/>
    <a:srgbClr val="A95007"/>
    <a:srgbClr val="04304B"/>
    <a:srgbClr val="2A245A"/>
    <a:srgbClr val="00823B"/>
    <a:srgbClr val="376F66"/>
    <a:srgbClr val="DFDFD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9" autoAdjust="0"/>
    <p:restoredTop sz="96053" autoAdjust="0"/>
  </p:normalViewPr>
  <p:slideViewPr>
    <p:cSldViewPr>
      <p:cViewPr varScale="1">
        <p:scale>
          <a:sx n="99" d="100"/>
          <a:sy n="99" d="100"/>
        </p:scale>
        <p:origin x="200" y="5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Drive\Presentation\190803%20ASPB\data\pubmed_ml_19080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Drive\Presentation\190803%20ASPB\data\pubmed_ml_19080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D:\Drive\Presentation\190803%20ASPB\data\pubmed_ml_190801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12956</c:v>
                </c:pt>
                <c:pt idx="1">
                  <c:v>716</c:v>
                </c:pt>
                <c:pt idx="2">
                  <c:v>11257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181678239587142"/>
          <c:y val="3.4227922683606346E-2"/>
          <c:w val="0.53964716435761984"/>
          <c:h val="0.81204729774593076"/>
        </c:manualLayout>
      </c:layout>
      <c:scatterChart>
        <c:scatterStyle val="lineMarker"/>
        <c:varyColors val="0"/>
        <c:ser>
          <c:idx val="0"/>
          <c:order val="0"/>
          <c:tx>
            <c:strRef>
              <c:f>pubmed_ml_190801!$B$2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xVal>
            <c:numRef>
              <c:f>pubmed_ml_190801!$A$3:$A$21</c:f>
              <c:numCache>
                <c:formatCode>General</c:formatCod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numCache>
            </c:numRef>
          </c:xVal>
          <c:yVal>
            <c:numRef>
              <c:f>pubmed_ml_190801!$B$3:$B$21</c:f>
              <c:numCache>
                <c:formatCode>General</c:formatCode>
                <c:ptCount val="19"/>
                <c:pt idx="0">
                  <c:v>5515</c:v>
                </c:pt>
                <c:pt idx="1">
                  <c:v>3609</c:v>
                </c:pt>
                <c:pt idx="2">
                  <c:v>2569</c:v>
                </c:pt>
                <c:pt idx="3">
                  <c:v>2065</c:v>
                </c:pt>
                <c:pt idx="4">
                  <c:v>1271</c:v>
                </c:pt>
                <c:pt idx="5">
                  <c:v>979</c:v>
                </c:pt>
                <c:pt idx="6">
                  <c:v>729</c:v>
                </c:pt>
                <c:pt idx="7">
                  <c:v>647</c:v>
                </c:pt>
                <c:pt idx="8">
                  <c:v>506</c:v>
                </c:pt>
                <c:pt idx="9">
                  <c:v>459</c:v>
                </c:pt>
                <c:pt idx="10">
                  <c:v>388</c:v>
                </c:pt>
                <c:pt idx="11">
                  <c:v>307</c:v>
                </c:pt>
                <c:pt idx="12">
                  <c:v>260</c:v>
                </c:pt>
                <c:pt idx="13">
                  <c:v>173</c:v>
                </c:pt>
                <c:pt idx="14">
                  <c:v>139</c:v>
                </c:pt>
                <c:pt idx="15">
                  <c:v>95</c:v>
                </c:pt>
                <c:pt idx="16">
                  <c:v>71</c:v>
                </c:pt>
                <c:pt idx="17">
                  <c:v>57</c:v>
                </c:pt>
                <c:pt idx="18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02-48E2-94FD-86F9A689E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162752"/>
        <c:axId val="441162096"/>
      </c:scatterChart>
      <c:valAx>
        <c:axId val="441162752"/>
        <c:scaling>
          <c:orientation val="minMax"/>
          <c:min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13095740572773074"/>
              <c:y val="0.91163853487270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162096"/>
        <c:crosses val="autoZero"/>
        <c:crossBetween val="midCat"/>
      </c:valAx>
      <c:valAx>
        <c:axId val="44116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 dirty="0"/>
                  <a:t>Number of ML publications</a:t>
                </a:r>
              </a:p>
            </c:rich>
          </c:tx>
          <c:layout>
            <c:manualLayout>
              <c:xMode val="edge"/>
              <c:yMode val="edge"/>
              <c:x val="0"/>
              <c:y val="0.291328765016301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162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  <a:lumOff val="50000"/>
      </a:schemeClr>
    </a:solidFill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8/6/19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Pubmed</a:t>
            </a:r>
            <a:r>
              <a:rPr lang="en-US" dirty="0"/>
              <a:t>: “machine learning” 24929</a:t>
            </a:r>
          </a:p>
          <a:p>
            <a:r>
              <a:rPr lang="en-US" dirty="0"/>
              <a:t>+ plant: 716</a:t>
            </a:r>
          </a:p>
          <a:p>
            <a:r>
              <a:rPr lang="en-US" dirty="0"/>
              <a:t>+ human: 12956</a:t>
            </a:r>
          </a:p>
          <a:p>
            <a:r>
              <a:rPr lang="en-US" dirty="0"/>
              <a:t>+ agriculture: 268</a:t>
            </a:r>
          </a:p>
          <a:p>
            <a:r>
              <a:rPr lang="en-US" dirty="0"/>
              <a:t>+ medical: 6706</a:t>
            </a:r>
          </a:p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2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3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1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2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hiuLab/ML-Pipelin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ttps://github.com/ShiuLab/ML-Pipeline/tree/master/Workshop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6"/>
            <a:ext cx="5715000" cy="7506093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Christina B. Azodi &amp; 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Plant Biology 2019, 8/6/19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-457200"/>
            <a:ext cx="3505200" cy="81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on many expression experiments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78942"/>
              </p:ext>
            </p:extLst>
          </p:nvPr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01142"/>
              </p:ext>
            </p:extLst>
          </p:nvPr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245993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02810"/>
              </p:ext>
            </p:extLst>
          </p:nvPr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7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34984"/>
              </p:ext>
            </p:extLst>
          </p:nvPr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mature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5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75130"/>
              </p:ext>
            </p:extLst>
          </p:nvPr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1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We will talk about how ML work next…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that,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361668" y="2743200"/>
            <a:ext cx="1194679" cy="1425212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84460"/>
              </p:ext>
            </p:extLst>
          </p:nvPr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2439"/>
              </p:ext>
            </p:extLst>
          </p:nvPr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90395"/>
              </p:ext>
            </p:extLst>
          </p:nvPr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6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371600"/>
            <a:ext cx="3369797" cy="48006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371601"/>
            <a:ext cx="3337881" cy="48006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97842"/>
              </p:ext>
            </p:extLst>
          </p:nvPr>
        </p:nvGraphicFramePr>
        <p:xfrm>
          <a:off x="4576550" y="2149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58981"/>
              </p:ext>
            </p:extLst>
          </p:nvPr>
        </p:nvGraphicFramePr>
        <p:xfrm>
          <a:off x="8303204" y="2149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029201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numeric label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on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076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categorical label on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371600"/>
            <a:ext cx="3444090" cy="4800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728046"/>
              </p:ext>
            </p:extLst>
          </p:nvPr>
        </p:nvGraphicFramePr>
        <p:xfrm>
          <a:off x="821032" y="21336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076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(ML: Machine Learning)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70989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ML</a:t>
                      </a:r>
                      <a:r>
                        <a:rPr lang="en-US" sz="2400" baseline="0" dirty="0"/>
                        <a:t> and how does it work?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interesting and what’s confusing?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How</a:t>
                      </a:r>
                      <a:r>
                        <a:rPr lang="en-US" sz="2400" baseline="0" dirty="0"/>
                        <a:t> may you apply ML and what data do you need?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572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57200" y="3352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4244974"/>
            <a:ext cx="11663855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67710" y="5208588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795320"/>
              </p:ext>
            </p:extLst>
          </p:nvPr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543922"/>
              </p:ext>
            </p:extLst>
          </p:nvPr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049961"/>
              </p:ext>
            </p:extLst>
          </p:nvPr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3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Data are </a:t>
            </a:r>
            <a:r>
              <a:rPr lang="en-US" i="1" u="sng" dirty="0"/>
              <a:t>always not</a:t>
            </a:r>
            <a:r>
              <a:rPr lang="en-US" i="1" dirty="0"/>
              <a:t> </a:t>
            </a:r>
            <a:r>
              <a:rPr lang="en-US" dirty="0"/>
              <a:t>the way you want them to be…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12061"/>
              </p:ext>
            </p:extLst>
          </p:nvPr>
        </p:nvGraphicFramePr>
        <p:xfrm>
          <a:off x="4085632" y="3040098"/>
          <a:ext cx="4677368" cy="2997708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data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data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1,234,201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MAYBE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724692" y="2408238"/>
            <a:ext cx="1947138" cy="580900"/>
            <a:chOff x="3724692" y="2408238"/>
            <a:chExt cx="1947138" cy="58090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5D0B550-5853-458E-A930-90F0036CF860}"/>
                </a:ext>
              </a:extLst>
            </p:cNvPr>
            <p:cNvSpPr/>
            <p:nvPr/>
          </p:nvSpPr>
          <p:spPr>
            <a:xfrm rot="16200000">
              <a:off x="5055821" y="2527015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A3E530-E5D1-41FC-8DA5-F65EA3538BB4}"/>
                </a:ext>
              </a:extLst>
            </p:cNvPr>
            <p:cNvSpPr txBox="1"/>
            <p:nvPr/>
          </p:nvSpPr>
          <p:spPr>
            <a:xfrm>
              <a:off x="4807491" y="240823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999DB6D-A1AC-4BAE-9E1C-0C82037F8789}"/>
                </a:ext>
              </a:extLst>
            </p:cNvPr>
            <p:cNvSpPr/>
            <p:nvPr/>
          </p:nvSpPr>
          <p:spPr>
            <a:xfrm rot="16200000">
              <a:off x="4314232" y="2531938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D96F30-E43B-4968-A7B7-852039AB6E48}"/>
                </a:ext>
              </a:extLst>
            </p:cNvPr>
            <p:cNvSpPr txBox="1"/>
            <p:nvPr/>
          </p:nvSpPr>
          <p:spPr>
            <a:xfrm>
              <a:off x="3724692" y="2408238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500729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BA2909B1-5314-4C92-B800-72BD8414818F}"/>
              </a:ext>
            </a:extLst>
          </p:cNvPr>
          <p:cNvSpPr/>
          <p:nvPr/>
        </p:nvSpPr>
        <p:spPr>
          <a:xfrm>
            <a:off x="609600" y="3329658"/>
            <a:ext cx="2600379" cy="914351"/>
          </a:xfrm>
          <a:prstGeom prst="wedgeRoundRectCallout">
            <a:avLst>
              <a:gd name="adj1" fmla="val 117868"/>
              <a:gd name="adj2" fmla="val 34222"/>
              <a:gd name="adj3" fmla="val 16667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Mis-labeled: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Should be Yes!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71504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51779" y="1994483"/>
            <a:ext cx="1545263" cy="914351"/>
          </a:xfrm>
          <a:prstGeom prst="wedgeRoundRectCallout">
            <a:avLst>
              <a:gd name="adj1" fmla="val -40949"/>
              <a:gd name="adj2" fmla="val 242528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45820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328308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56530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5974">
            <a:off x="9845420" y="-125240"/>
            <a:ext cx="2590674" cy="38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62429"/>
              </p:ext>
            </p:extLst>
          </p:nvPr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0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2223012" y="468300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52200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3131027" y="965500"/>
            <a:ext cx="242046" cy="2438401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24576"/>
              </p:ext>
            </p:extLst>
          </p:nvPr>
        </p:nvGraphicFramePr>
        <p:xfrm>
          <a:off x="527462" y="2358174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368990" y="17526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791027" y="17526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780411" y="185344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286191" y="17526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1178641" y="538132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38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>
            <a:off x="6730722" y="348581"/>
            <a:ext cx="2140558" cy="3032050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90270" y="229274"/>
            <a:ext cx="2898960" cy="9785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LET THE MACHINE DECIDE…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7120" y="1143000"/>
            <a:ext cx="6645280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7379424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5711792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4876800" y="3841827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“Raw”</a:t>
            </a:r>
          </a:p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21132"/>
              </p:ext>
            </p:extLst>
          </p:nvPr>
        </p:nvGraphicFramePr>
        <p:xfrm>
          <a:off x="5181600" y="4543421"/>
          <a:ext cx="2174872" cy="1946976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92590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478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8259333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9881650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9202653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“Derived”</a:t>
            </a:r>
          </a:p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07554"/>
              </p:ext>
            </p:extLst>
          </p:nvPr>
        </p:nvGraphicFramePr>
        <p:xfrm>
          <a:off x="9906000" y="4509064"/>
          <a:ext cx="2174872" cy="1967936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92590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871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8170948" y="28826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67160"/>
              </p:ext>
            </p:extLst>
          </p:nvPr>
        </p:nvGraphicFramePr>
        <p:xfrm>
          <a:off x="7543800" y="4542113"/>
          <a:ext cx="2174872" cy="1948952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92590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168929" y="1676400"/>
            <a:ext cx="2174871" cy="2105101"/>
            <a:chOff x="5168929" y="1676400"/>
            <a:chExt cx="2174871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5168929" y="1676400"/>
              <a:ext cx="2174871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tons of features, should we just use all of them?</a:t>
            </a:r>
          </a:p>
          <a:p>
            <a:endParaRPr lang="en-US" dirty="0"/>
          </a:p>
          <a:p>
            <a:r>
              <a:rPr lang="en-US" dirty="0"/>
              <a:t>Why not?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6" y="2159235"/>
            <a:ext cx="2744084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Sometimes…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145467"/>
              </p:ext>
            </p:extLst>
          </p:nvPr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31637"/>
              </p:ext>
            </p:extLst>
          </p:nvPr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49314"/>
              </p:ext>
            </p:extLst>
          </p:nvPr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43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Before we jump into model/algorithm selection…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17414"/>
              </p:ext>
            </p:extLst>
          </p:nvPr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82638"/>
              </p:ext>
            </p:extLst>
          </p:nvPr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45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CDF7911-7D71-4CB9-9949-0888A0059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r>
              <a:rPr lang="en-US" dirty="0"/>
              <a:t>Which algorithms should be used?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F7899-C05F-42F1-BB1A-10D28B2EA2C3}"/>
              </a:ext>
            </a:extLst>
          </p:cNvPr>
          <p:cNvSpPr/>
          <p:nvPr/>
        </p:nvSpPr>
        <p:spPr>
          <a:xfrm>
            <a:off x="101835" y="5940941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https://blogs.sas.com/content/subconsciousmusings/files/2017/04/machine-learning-cheet-sheet.png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FBADA1-78AC-402E-BD40-02F68957149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monitor, sky&#10;&#10;Description automatically generated">
              <a:extLst>
                <a:ext uri="{FF2B5EF4-FFF2-40B4-BE49-F238E27FC236}">
                  <a16:creationId xmlns:a16="http://schemas.microsoft.com/office/drawing/2014/main" id="{B13A09C1-BABE-40D1-A684-1B98F8D5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1E80CA-BF20-4E88-980A-B0A53BF03A20}"/>
                </a:ext>
              </a:extLst>
            </p:cNvPr>
            <p:cNvSpPr/>
            <p:nvPr/>
          </p:nvSpPr>
          <p:spPr>
            <a:xfrm>
              <a:off x="6705600" y="3048000"/>
              <a:ext cx="762000" cy="381000"/>
            </a:xfrm>
            <a:prstGeom prst="rect">
              <a:avLst/>
            </a:prstGeom>
            <a:solidFill>
              <a:srgbClr val="043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5EF5E9-FDDC-4009-924E-8262B0AAC6FF}"/>
                </a:ext>
              </a:extLst>
            </p:cNvPr>
            <p:cNvSpPr txBox="1"/>
            <p:nvPr/>
          </p:nvSpPr>
          <p:spPr>
            <a:xfrm>
              <a:off x="6753015" y="3013372"/>
              <a:ext cx="667169" cy="492443"/>
            </a:xfrm>
            <a:prstGeom prst="rect">
              <a:avLst/>
            </a:prstGeom>
            <a:solidFill>
              <a:srgbClr val="04304B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 Have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labels</a:t>
              </a:r>
            </a:p>
          </p:txBody>
        </p:sp>
      </p:grp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657158" y="2089216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Need to try multiple algorithms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5800" y="1752600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89029"/>
              </p:ext>
            </p:extLst>
          </p:nvPr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821197"/>
              </p:ext>
            </p:extLst>
          </p:nvPr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96705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Hyperparameter tuning</a:t>
            </a:r>
          </a:p>
          <a:p>
            <a:pPr lvl="2"/>
            <a:r>
              <a:rPr lang="en-US" dirty="0"/>
              <a:t>E.g. Decision tree</a:t>
            </a:r>
          </a:p>
          <a:p>
            <a:pPr lvl="3"/>
            <a:r>
              <a:rPr lang="en-US" dirty="0"/>
              <a:t>Maximum tree depth </a:t>
            </a:r>
          </a:p>
          <a:p>
            <a:pPr lvl="3"/>
            <a:r>
              <a:rPr lang="en-US" dirty="0"/>
              <a:t>Minimum node size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5FEE0D-E9F0-434D-9C4D-31702265730F}"/>
              </a:ext>
            </a:extLst>
          </p:cNvPr>
          <p:cNvSpPr/>
          <p:nvPr/>
        </p:nvSpPr>
        <p:spPr>
          <a:xfrm>
            <a:off x="6193224" y="1196029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CCB84E-F4C0-4F71-AEAC-E3A285F8E612}"/>
              </a:ext>
            </a:extLst>
          </p:cNvPr>
          <p:cNvSpPr/>
          <p:nvPr/>
        </p:nvSpPr>
        <p:spPr>
          <a:xfrm>
            <a:off x="7393139" y="1439863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34A38-099E-4DEE-A8AE-BCF70403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16212" y="1467671"/>
            <a:ext cx="632734" cy="754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58A63-021F-4E97-8127-3785E82269D9}"/>
              </a:ext>
            </a:extLst>
          </p:cNvPr>
          <p:cNvSpPr txBox="1"/>
          <p:nvPr/>
        </p:nvSpPr>
        <p:spPr>
          <a:xfrm>
            <a:off x="7416253" y="84212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AC2D3C-D260-4C1B-9EAF-1E98493A15A9}"/>
              </a:ext>
            </a:extLst>
          </p:cNvPr>
          <p:cNvSpPr/>
          <p:nvPr/>
        </p:nvSpPr>
        <p:spPr>
          <a:xfrm>
            <a:off x="9524011" y="143998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BAE0CF-35D7-488E-8355-7D6FDE4D7636}"/>
              </a:ext>
            </a:extLst>
          </p:cNvPr>
          <p:cNvSpPr/>
          <p:nvPr/>
        </p:nvSpPr>
        <p:spPr>
          <a:xfrm>
            <a:off x="10275385" y="1167181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95C20E-CD9F-41C8-AC10-5F526157C990}"/>
              </a:ext>
            </a:extLst>
          </p:cNvPr>
          <p:cNvSpPr/>
          <p:nvPr/>
        </p:nvSpPr>
        <p:spPr>
          <a:xfrm>
            <a:off x="8672018" y="1187552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3747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3733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3807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4827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4116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5867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5854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5920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5867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5874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3747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3352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evaluation 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54556"/>
              </p:ext>
            </p:extLst>
          </p:nvPr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6355"/>
              </p:ext>
            </p:extLst>
          </p:nvPr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0990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43908"/>
              </p:ext>
            </p:extLst>
          </p:nvPr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Ability to predict PWY A membership at different thresholds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31415"/>
              </p:ext>
            </p:extLst>
          </p:nvPr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8196612"/>
              </p:ext>
            </p:extLst>
          </p:nvPr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62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21959"/>
              </p:ext>
            </p:extLst>
          </p:nvPr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78449"/>
              </p:ext>
            </p:extLst>
          </p:nvPr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5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44335"/>
              </p:ext>
            </p:extLst>
          </p:nvPr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14070"/>
              </p:ext>
            </p:extLst>
          </p:nvPr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94262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1972-03A3-44D6-8B9E-ECC0B34D9F90}"/>
              </a:ext>
            </a:extLst>
          </p:cNvPr>
          <p:cNvSpPr/>
          <p:nvPr/>
        </p:nvSpPr>
        <p:spPr>
          <a:xfrm>
            <a:off x="7230173" y="13716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05073-472E-442E-B41F-068B827545BE}"/>
              </a:ext>
            </a:extLst>
          </p:cNvPr>
          <p:cNvSpPr/>
          <p:nvPr/>
        </p:nvSpPr>
        <p:spPr>
          <a:xfrm>
            <a:off x="2816034" y="13716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0FC6E164-48CA-4722-8FA5-2646FC84E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691756"/>
            <a:ext cx="1314181" cy="1314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E7CF5B-C6C8-4094-969F-0E4DD8462875}"/>
              </a:ext>
            </a:extLst>
          </p:cNvPr>
          <p:cNvSpPr txBox="1"/>
          <p:nvPr/>
        </p:nvSpPr>
        <p:spPr>
          <a:xfrm>
            <a:off x="3434158" y="39141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942503"/>
              </p:ext>
            </p:extLst>
          </p:nvPr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60790AE-EE96-451A-9EF3-B3E758157358}"/>
              </a:ext>
            </a:extLst>
          </p:cNvPr>
          <p:cNvSpPr/>
          <p:nvPr/>
        </p:nvSpPr>
        <p:spPr>
          <a:xfrm>
            <a:off x="609600" y="13716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18" name="Graphic 17" descr="Questions">
            <a:extLst>
              <a:ext uri="{FF2B5EF4-FFF2-40B4-BE49-F238E27FC236}">
                <a16:creationId xmlns:a16="http://schemas.microsoft.com/office/drawing/2014/main" id="{0AABA342-9594-4A0A-9459-D9239BFF5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574724"/>
            <a:ext cx="1493246" cy="149324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68CC963-350E-48EF-9C8A-75E5C1F7F8E2}"/>
              </a:ext>
            </a:extLst>
          </p:cNvPr>
          <p:cNvSpPr/>
          <p:nvPr/>
        </p:nvSpPr>
        <p:spPr>
          <a:xfrm>
            <a:off x="25918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0647"/>
              </p:ext>
            </p:extLst>
          </p:nvPr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A17431-5F47-4933-A5EC-B6AF4D96A32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574724"/>
            <a:ext cx="1422574" cy="169708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1F564B40-F069-46CA-BF84-251AB864FAA4}"/>
              </a:ext>
            </a:extLst>
          </p:cNvPr>
          <p:cNvSpPr/>
          <p:nvPr/>
        </p:nvSpPr>
        <p:spPr>
          <a:xfrm>
            <a:off x="7094978" y="27793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365135"/>
              </p:ext>
            </p:extLst>
          </p:nvPr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5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one thing do you find the most interesting &amp; what one thing is the most confusing?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1143000" lvl="2" indent="-22860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(5min)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What's interesting and what's confusing?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For what's confusing, see if you can find solutions within your group.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(9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Next, ML “eyes-on” demo…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7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1741129"/>
              </p:ext>
            </p:extLst>
          </p:nvPr>
        </p:nvGraphicFramePr>
        <p:xfrm>
          <a:off x="7160275" y="224436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7482709" y="3450491"/>
            <a:ext cx="102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(11,257)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6896389" y="2075092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8/1/19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7339497" y="556578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(716)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9256530" y="358287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(12,956)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1D3C751-4413-469D-A6C8-5833786DF6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976668"/>
              </p:ext>
            </p:extLst>
          </p:nvPr>
        </p:nvGraphicFramePr>
        <p:xfrm>
          <a:off x="4656457" y="2109600"/>
          <a:ext cx="2004354" cy="378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Graphic spid="30" grpId="0">
        <p:bldAsOne/>
      </p:bldGraphic>
      <p:bldP spid="32" grpId="0"/>
      <p:bldP spid="33" grpId="0"/>
      <p:bldP spid="34" grpId="0"/>
      <p:bldP spid="35" grpId="0"/>
      <p:bldGraphic spid="36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884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661650" cy="5349875"/>
          </a:xfrm>
        </p:spPr>
        <p:txBody>
          <a:bodyPr/>
          <a:lstStyle/>
          <a:p>
            <a:r>
              <a:rPr lang="en-US" dirty="0"/>
              <a:t>Semi-automated ML workflow for those with minimal to advanced stats &amp; programming skills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861A1-23ED-234F-98E5-DD59080B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77" y="2539109"/>
            <a:ext cx="10350500" cy="16510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1A79FB9-B5A4-CD4F-ADA0-2CEFED48F2CF}"/>
              </a:ext>
            </a:extLst>
          </p:cNvPr>
          <p:cNvSpPr/>
          <p:nvPr/>
        </p:nvSpPr>
        <p:spPr>
          <a:xfrm rot="16200000" flipH="1">
            <a:off x="6934200" y="-1600200"/>
            <a:ext cx="381000" cy="8001000"/>
          </a:xfrm>
          <a:prstGeom prst="leftBrace">
            <a:avLst>
              <a:gd name="adj1" fmla="val 136784"/>
              <a:gd name="adj2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2E837-8831-4B4C-9861-5F34269F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8" y="4455777"/>
            <a:ext cx="3586663" cy="18829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9C8D1A-5983-C449-84C0-BA0B24B8AE71}"/>
              </a:ext>
            </a:extLst>
          </p:cNvPr>
          <p:cNvSpPr/>
          <p:nvPr/>
        </p:nvSpPr>
        <p:spPr>
          <a:xfrm>
            <a:off x="3505200" y="5066050"/>
            <a:ext cx="6830660" cy="63499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800" dirty="0">
                <a:hlinkClick r:id="rId4"/>
              </a:rPr>
              <a:t>https://github.com/ShiuLab/ML-Pipeline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3973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is that one research question you have that may be addressed with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research question you have come up with.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kinds of data do you need.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61" y="1676400"/>
            <a:ext cx="5130895" cy="2746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62300"/>
            <a:ext cx="4724400" cy="3445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E18563-1ABE-1546-900B-7214F4FCE245}"/>
              </a:ext>
            </a:extLst>
          </p:cNvPr>
          <p:cNvSpPr/>
          <p:nvPr/>
        </p:nvSpPr>
        <p:spPr>
          <a:xfrm>
            <a:off x="1041400" y="1701800"/>
            <a:ext cx="365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ML_Pipeline Workshop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0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interpret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412150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dirty="0"/>
              <a:t>ML is </a:t>
            </a:r>
            <a:r>
              <a:rPr lang="en-US" sz="3600" b="1" dirty="0"/>
              <a:t>not</a:t>
            </a:r>
            <a:r>
              <a:rPr lang="en-US" sz="3600" dirty="0"/>
              <a:t> magic, but it is </a:t>
            </a:r>
            <a:r>
              <a:rPr lang="en-US" sz="3600" b="1" dirty="0"/>
              <a:t>not</a:t>
            </a:r>
            <a:r>
              <a:rPr lang="en-US" sz="3600" dirty="0"/>
              <a:t> just a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7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So much data!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mechanistic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Can transfer to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relatively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Pinpoint incorrect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info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4" grpId="0" build="p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349875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lvl="1"/>
            <a:r>
              <a:rPr lang="en-US" dirty="0"/>
              <a:t>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24000" y="17639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694680" y="2754609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04304" y="36673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267200" y="36504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59539" y="23873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388318" y="24158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490207" y="23873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22437" y="27461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00" y="24608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57398" y="24381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53105" y="2746173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182565" y="23899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57394" y="24703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280973" y="38493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0753" y="18445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Picture 20" descr="http://cont-sjl-1.pandora.com/images/public/amz/8/2/7/5/602527335728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75663" y="1166445"/>
            <a:ext cx="1137492" cy="1137493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999464" y="2309445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Justin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80993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Too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good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looking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23369" y="3101069"/>
            <a:ext cx="1452294" cy="311244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10686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8541"/>
              </p:ext>
            </p:extLst>
          </p:nvPr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9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61795"/>
              </p:ext>
            </p:extLst>
          </p:nvPr>
        </p:nvGraphicFramePr>
        <p:xfrm>
          <a:off x="7057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37387</TotalTime>
  <Words>4382</Words>
  <Application>Microsoft Macintosh PowerPoint</Application>
  <PresentationFormat>Widescreen</PresentationFormat>
  <Paragraphs>2119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Workshop schedule (ML: Machine Learning)</vt:lpstr>
      <vt:lpstr>Goals of this workshop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What kinds of questions can be addressed</vt:lpstr>
      <vt:lpstr>What kinds of questions: example 1</vt:lpstr>
      <vt:lpstr>What kinds of questions: example 2</vt:lpstr>
      <vt:lpstr>What kinds of questions: example 3</vt:lpstr>
      <vt:lpstr>We will talk about how ML work next…</vt:lpstr>
      <vt:lpstr>How does ML work</vt:lpstr>
      <vt:lpstr>How does ML work</vt:lpstr>
      <vt:lpstr>PowerPoint Presentation</vt:lpstr>
      <vt:lpstr>Step 1: Identifying problems</vt:lpstr>
      <vt:lpstr>Step 2 Data collection/cleaning</vt:lpstr>
      <vt:lpstr>Step 2: Data collection/cleaning</vt:lpstr>
      <vt:lpstr>Step 2: Data collection/cleaning</vt:lpstr>
      <vt:lpstr>Step 3 Feature engineering</vt:lpstr>
      <vt:lpstr>Step 3: Feature engineering</vt:lpstr>
      <vt:lpstr>Step 3: Feature engineering</vt:lpstr>
      <vt:lpstr>Step 4 Model/algorithm selection</vt:lpstr>
      <vt:lpstr>Before we jump into model/algorithm selection…</vt:lpstr>
      <vt:lpstr>Step 4: Model/algorithm selection</vt:lpstr>
      <vt:lpstr>Step 4: Model/algorithm selection</vt:lpstr>
      <vt:lpstr>Step 4: Model/algorithm selection</vt:lpstr>
      <vt:lpstr>Step 4: Model/algorithm selection</vt:lpstr>
      <vt:lpstr>Step 4: Model/algorithm selection</vt:lpstr>
      <vt:lpstr>Step 4: Model/algorithm selection</vt:lpstr>
      <vt:lpstr>Step 5 Model application/interpretation</vt:lpstr>
      <vt:lpstr>Step 5: Model application/interpretation</vt:lpstr>
      <vt:lpstr>Step 5: model application/interpretation</vt:lpstr>
      <vt:lpstr>Recap</vt:lpstr>
      <vt:lpstr>Discussion 1</vt:lpstr>
      <vt:lpstr>Next, ML “eyes-on” demo…</vt:lpstr>
      <vt:lpstr>Building ML models</vt:lpstr>
      <vt:lpstr>The ML Pipeline</vt:lpstr>
      <vt:lpstr>Discussion 2</vt:lpstr>
      <vt:lpstr>Resources</vt:lpstr>
      <vt:lpstr>Limitations of ML</vt:lpstr>
      <vt:lpstr>Summary</vt:lpstr>
      <vt:lpstr>Thanks for coming…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Azodi, Christina</cp:lastModifiedBy>
  <cp:revision>1985</cp:revision>
  <cp:lastPrinted>2012-10-21T07:50:44Z</cp:lastPrinted>
  <dcterms:created xsi:type="dcterms:W3CDTF">2008-09-03T02:14:15Z</dcterms:created>
  <dcterms:modified xsi:type="dcterms:W3CDTF">2019-08-06T22:23:27Z</dcterms:modified>
</cp:coreProperties>
</file>